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1050"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4890062-38E6-4569-9494-740E5F3BF059}" type="datetimeFigureOut">
              <a:rPr lang="en-US" smtClean="0"/>
              <a:pPr/>
              <a:t>9/16/2010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22B68FF-640B-412F-8B25-E9DF2FA54E2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22B68FF-640B-412F-8B25-E9DF2FA54E23}" type="slidenum">
              <a:rPr lang="en-US" smtClean="0"/>
              <a:pPr/>
              <a:t>5</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DB511C-469F-4B4D-B09A-7AB56DDAC9EC}"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AB93F-679E-49F0-9E26-6DC1B30D25CD}"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B511C-469F-4B4D-B09A-7AB56DDAC9EC}"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AB93F-679E-49F0-9E26-6DC1B30D25CD}"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B511C-469F-4B4D-B09A-7AB56DDAC9EC}"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AB93F-679E-49F0-9E26-6DC1B30D25CD}"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DB511C-469F-4B4D-B09A-7AB56DDAC9EC}"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AB93F-679E-49F0-9E26-6DC1B30D25CD}"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DB511C-469F-4B4D-B09A-7AB56DDAC9EC}" type="datetimeFigureOut">
              <a:rPr lang="en-US" smtClean="0"/>
              <a:pPr/>
              <a:t>9/16/2010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CAB93F-679E-49F0-9E26-6DC1B30D25CD}"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DB511C-469F-4B4D-B09A-7AB56DDAC9EC}" type="datetimeFigureOut">
              <a:rPr lang="en-US" smtClean="0"/>
              <a:pPr/>
              <a:t>9/16/2010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AB93F-679E-49F0-9E26-6DC1B30D25CD}"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DB511C-469F-4B4D-B09A-7AB56DDAC9EC}" type="datetimeFigureOut">
              <a:rPr lang="en-US" smtClean="0"/>
              <a:pPr/>
              <a:t>9/16/2010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CAB93F-679E-49F0-9E26-6DC1B30D25CD}"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DB511C-469F-4B4D-B09A-7AB56DDAC9EC}" type="datetimeFigureOut">
              <a:rPr lang="en-US" smtClean="0"/>
              <a:pPr/>
              <a:t>9/16/2010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CAB93F-679E-49F0-9E26-6DC1B30D25CD}"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DB511C-469F-4B4D-B09A-7AB56DDAC9EC}" type="datetimeFigureOut">
              <a:rPr lang="en-US" smtClean="0"/>
              <a:pPr/>
              <a:t>9/16/2010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CAB93F-679E-49F0-9E26-6DC1B30D25CD}"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B511C-469F-4B4D-B09A-7AB56DDAC9EC}" type="datetimeFigureOut">
              <a:rPr lang="en-US" smtClean="0"/>
              <a:pPr/>
              <a:t>9/16/2010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AB93F-679E-49F0-9E26-6DC1B30D25CD}"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DB511C-469F-4B4D-B09A-7AB56DDAC9EC}" type="datetimeFigureOut">
              <a:rPr lang="en-US" smtClean="0"/>
              <a:pPr/>
              <a:t>9/16/2010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CAB93F-679E-49F0-9E26-6DC1B30D25CD}"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DB511C-469F-4B4D-B09A-7AB56DDAC9EC}" type="datetimeFigureOut">
              <a:rPr lang="en-US" smtClean="0"/>
              <a:pPr/>
              <a:t>9/16/2010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CAB93F-679E-49F0-9E26-6DC1B30D25CD}"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30000">
              <a:srgbClr val="66008F"/>
            </a:gs>
            <a:gs pos="64999">
              <a:srgbClr val="BA0066"/>
            </a:gs>
            <a:gs pos="89999">
              <a:srgbClr val="FF0000"/>
            </a:gs>
            <a:gs pos="100000">
              <a:srgbClr val="FF8200"/>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85800"/>
            <a:ext cx="7772400" cy="1470025"/>
          </a:xfrm>
        </p:spPr>
        <p:txBody>
          <a:bodyPr>
            <a:noAutofit/>
          </a:bodyPr>
          <a:lstStyle/>
          <a:p>
            <a:r>
              <a:rPr lang="en-US" sz="8000" dirty="0" smtClean="0">
                <a:latin typeface="Alpha BOTS" pitchFamily="2" charset="0"/>
              </a:rPr>
              <a:t>Human Cannonball</a:t>
            </a:r>
            <a:endParaRPr lang="en-US" sz="6000" dirty="0">
              <a:latin typeface="Alpha BOTS" pitchFamily="2" charset="0"/>
            </a:endParaRPr>
          </a:p>
        </p:txBody>
      </p:sp>
      <p:sp>
        <p:nvSpPr>
          <p:cNvPr id="3" name="Subtitle 2"/>
          <p:cNvSpPr>
            <a:spLocks noGrp="1"/>
          </p:cNvSpPr>
          <p:nvPr>
            <p:ph type="subTitle" idx="1"/>
          </p:nvPr>
        </p:nvSpPr>
        <p:spPr>
          <a:xfrm>
            <a:off x="1447800" y="2743200"/>
            <a:ext cx="6400800" cy="1752600"/>
          </a:xfrm>
        </p:spPr>
        <p:txBody>
          <a:bodyPr/>
          <a:lstStyle/>
          <a:p>
            <a:r>
              <a:rPr lang="en-US" dirty="0" smtClean="0"/>
              <a:t>Isaac </a:t>
            </a:r>
            <a:r>
              <a:rPr lang="en-US" dirty="0" err="1" smtClean="0"/>
              <a:t>Carluccio</a:t>
            </a:r>
            <a:r>
              <a:rPr lang="en-US" dirty="0" smtClean="0"/>
              <a:t> and Kelly </a:t>
            </a:r>
            <a:r>
              <a:rPr lang="en-US" dirty="0" err="1" smtClean="0"/>
              <a:t>Pitner</a:t>
            </a:r>
            <a:endParaRPr lang="en-US" dirty="0"/>
          </a:p>
        </p:txBody>
      </p:sp>
      <p:pic>
        <p:nvPicPr>
          <p:cNvPr id="4" name="Picture 2" descr="http://img.dailymail.co.uk/i/pix/2007/06_03/3HumanCannonARC_800x384.jpg"/>
          <p:cNvPicPr>
            <a:picLocks noChangeAspect="1" noChangeArrowheads="1"/>
          </p:cNvPicPr>
          <p:nvPr/>
        </p:nvPicPr>
        <p:blipFill>
          <a:blip r:embed="rId2" cstate="print"/>
          <a:srcRect/>
          <a:stretch>
            <a:fillRect/>
          </a:stretch>
        </p:blipFill>
        <p:spPr bwMode="auto">
          <a:xfrm>
            <a:off x="1447800" y="3581400"/>
            <a:ext cx="6324600" cy="3035808"/>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5E9EFF"/>
            </a:gs>
            <a:gs pos="39999">
              <a:srgbClr val="85C2FF"/>
            </a:gs>
            <a:gs pos="70000">
              <a:srgbClr val="C4D6EB"/>
            </a:gs>
            <a:gs pos="100000">
              <a:srgbClr val="FFEBFA"/>
            </a:gs>
          </a:gsLst>
          <a:lin ang="186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Given:</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Our engineering team has chosen a 45 degree angle of release because the initial vertical and horizontal velocities will be the same.</a:t>
            </a:r>
          </a:p>
          <a:p>
            <a:r>
              <a:rPr lang="en-US" dirty="0" smtClean="0"/>
              <a:t>Our firing velocity is below the amount that would kill someone, but plenty high enough to have the biggest thrill. Therefore, we have chosen a velocity of 40 m/s.</a:t>
            </a:r>
          </a:p>
          <a:p>
            <a:r>
              <a:rPr lang="en-US" dirty="0" smtClean="0"/>
              <a:t>In order to make sure the human cannonball is safe, the human will soar out of the cannon, through a blazing hoop correctly placed and land in the safety net two meters above the ground to ensure that there are minimal injuries throughout the entire flight.</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F200"/>
            </a:gs>
            <a:gs pos="45000">
              <a:srgbClr val="FF7A00"/>
            </a:gs>
            <a:gs pos="70000">
              <a:srgbClr val="FF0300"/>
            </a:gs>
            <a:gs pos="100000">
              <a:srgbClr val="4D0808"/>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a:t>
            </a:r>
            <a:endParaRPr lang="en-US" dirty="0"/>
          </a:p>
        </p:txBody>
      </p:sp>
      <p:sp>
        <p:nvSpPr>
          <p:cNvPr id="3" name="Content Placeholder 2"/>
          <p:cNvSpPr>
            <a:spLocks noGrp="1"/>
          </p:cNvSpPr>
          <p:nvPr>
            <p:ph idx="1"/>
          </p:nvPr>
        </p:nvSpPr>
        <p:spPr/>
        <p:txBody>
          <a:bodyPr/>
          <a:lstStyle/>
          <a:p>
            <a:r>
              <a:rPr lang="en-US" dirty="0" smtClean="0"/>
              <a:t>Time overall:</a:t>
            </a:r>
          </a:p>
          <a:p>
            <a:pPr>
              <a:buNone/>
            </a:pPr>
            <a:r>
              <a:rPr lang="en-US" dirty="0" err="1" smtClean="0"/>
              <a:t>yf</a:t>
            </a:r>
            <a:r>
              <a:rPr lang="en-US" dirty="0" smtClean="0"/>
              <a:t> = </a:t>
            </a:r>
            <a:r>
              <a:rPr lang="en-US" dirty="0" err="1" smtClean="0"/>
              <a:t>yi</a:t>
            </a:r>
            <a:r>
              <a:rPr lang="en-US" dirty="0" smtClean="0"/>
              <a:t> +</a:t>
            </a:r>
            <a:r>
              <a:rPr lang="en-US" dirty="0" err="1" smtClean="0"/>
              <a:t>Viy</a:t>
            </a:r>
            <a:r>
              <a:rPr lang="en-US" dirty="0" smtClean="0"/>
              <a:t>(t) + ½(-9.8)(t^2)</a:t>
            </a:r>
          </a:p>
          <a:p>
            <a:pPr>
              <a:buNone/>
            </a:pPr>
            <a:r>
              <a:rPr lang="en-US" dirty="0" smtClean="0"/>
              <a:t>2 = 0 + 40sin(45)(t) - 4.9t^2</a:t>
            </a:r>
          </a:p>
          <a:p>
            <a:pPr>
              <a:buNone/>
            </a:pPr>
            <a:r>
              <a:rPr lang="en-US" dirty="0" smtClean="0"/>
              <a:t>0  = -4.9(t^2) + 28(t) - 2</a:t>
            </a:r>
          </a:p>
          <a:p>
            <a:pPr>
              <a:buNone/>
            </a:pPr>
            <a:r>
              <a:rPr lang="en-US" dirty="0" smtClean="0"/>
              <a:t>(Use Quadratic Formula)</a:t>
            </a:r>
          </a:p>
          <a:p>
            <a:pPr>
              <a:buNone/>
            </a:pPr>
            <a:r>
              <a:rPr lang="en-US" dirty="0" smtClean="0"/>
              <a:t>A = -4.9 B = 28 C = -2</a:t>
            </a:r>
          </a:p>
          <a:p>
            <a:pPr>
              <a:buNone/>
            </a:pPr>
            <a:r>
              <a:rPr lang="en-US" dirty="0" smtClean="0"/>
              <a:t>T = 6 seconds</a:t>
            </a:r>
            <a:endParaRPr lang="en-US" dirty="0"/>
          </a:p>
        </p:txBody>
      </p:sp>
      <p:pic>
        <p:nvPicPr>
          <p:cNvPr id="6146" name="Picture 2" descr="http://newmovieclip.files.wordpress.com/2008/07/time.jpg"/>
          <p:cNvPicPr>
            <a:picLocks noChangeAspect="1" noChangeArrowheads="1"/>
          </p:cNvPicPr>
          <p:nvPr/>
        </p:nvPicPr>
        <p:blipFill>
          <a:blip r:embed="rId2" cstate="print"/>
          <a:srcRect/>
          <a:stretch>
            <a:fillRect/>
          </a:stretch>
        </p:blipFill>
        <p:spPr bwMode="auto">
          <a:xfrm>
            <a:off x="5410200" y="2590800"/>
            <a:ext cx="3514914" cy="232410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rgbClr val="A603AB"/>
            </a:gs>
            <a:gs pos="21001">
              <a:srgbClr val="0819FB"/>
            </a:gs>
            <a:gs pos="35001">
              <a:srgbClr val="1A8D48"/>
            </a:gs>
            <a:gs pos="52000">
              <a:srgbClr val="FFFF00"/>
            </a:gs>
            <a:gs pos="73000">
              <a:srgbClr val="EE3F17"/>
            </a:gs>
            <a:gs pos="88000">
              <a:srgbClr val="E81766"/>
            </a:gs>
            <a:gs pos="100000">
              <a:srgbClr val="A603AB"/>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a:t>
            </a:r>
            <a:endParaRPr lang="en-US" dirty="0"/>
          </a:p>
        </p:txBody>
      </p:sp>
      <p:sp>
        <p:nvSpPr>
          <p:cNvPr id="3" name="Content Placeholder 2"/>
          <p:cNvSpPr>
            <a:spLocks noGrp="1"/>
          </p:cNvSpPr>
          <p:nvPr>
            <p:ph idx="1"/>
          </p:nvPr>
        </p:nvSpPr>
        <p:spPr/>
        <p:txBody>
          <a:bodyPr>
            <a:normAutofit/>
          </a:bodyPr>
          <a:lstStyle/>
          <a:p>
            <a:r>
              <a:rPr lang="en-US" dirty="0" smtClean="0"/>
              <a:t>Distance for Safety Net: </a:t>
            </a:r>
          </a:p>
          <a:p>
            <a:pPr>
              <a:buNone/>
            </a:pPr>
            <a:r>
              <a:rPr lang="en-US" sz="3000" dirty="0" smtClean="0"/>
              <a:t>Initial Velocity in the horizontal = 40cos(45) =28m/s</a:t>
            </a:r>
          </a:p>
          <a:p>
            <a:pPr>
              <a:buNone/>
            </a:pPr>
            <a:r>
              <a:rPr lang="en-US" dirty="0" smtClean="0"/>
              <a:t>Time=6s</a:t>
            </a:r>
          </a:p>
          <a:p>
            <a:pPr>
              <a:buNone/>
            </a:pPr>
            <a:r>
              <a:rPr lang="en-US" dirty="0" err="1" smtClean="0"/>
              <a:t>Vx</a:t>
            </a:r>
            <a:r>
              <a:rPr lang="en-US" dirty="0" smtClean="0"/>
              <a:t>= delta x/ delta t</a:t>
            </a:r>
          </a:p>
          <a:p>
            <a:pPr>
              <a:buNone/>
            </a:pPr>
            <a:r>
              <a:rPr lang="en-US" dirty="0" err="1" smtClean="0"/>
              <a:t>Vx</a:t>
            </a:r>
            <a:r>
              <a:rPr lang="en-US" dirty="0"/>
              <a:t> </a:t>
            </a:r>
            <a:r>
              <a:rPr lang="en-US" dirty="0" smtClean="0"/>
              <a:t>* delta t = delta x</a:t>
            </a:r>
          </a:p>
          <a:p>
            <a:pPr>
              <a:buNone/>
            </a:pPr>
            <a:r>
              <a:rPr lang="en-US" dirty="0" smtClean="0"/>
              <a:t>28 * 6 = delta x</a:t>
            </a:r>
          </a:p>
          <a:p>
            <a:pPr>
              <a:buNone/>
            </a:pPr>
            <a:r>
              <a:rPr lang="en-US" dirty="0" smtClean="0"/>
              <a:t>Delta x = 168 meters</a:t>
            </a:r>
            <a:endParaRPr lang="en-US" dirty="0"/>
          </a:p>
        </p:txBody>
      </p:sp>
      <p:pic>
        <p:nvPicPr>
          <p:cNvPr id="5122" name="Picture 2" descr="http://product-image.tradeindia.com/00186864/b/0/Safety-Net-Fall-Arrest-.jpg"/>
          <p:cNvPicPr>
            <a:picLocks noChangeAspect="1" noChangeArrowheads="1"/>
          </p:cNvPicPr>
          <p:nvPr/>
        </p:nvPicPr>
        <p:blipFill>
          <a:blip r:embed="rId2" cstate="print"/>
          <a:srcRect/>
          <a:stretch>
            <a:fillRect/>
          </a:stretch>
        </p:blipFill>
        <p:spPr bwMode="auto">
          <a:xfrm>
            <a:off x="4800600" y="3429000"/>
            <a:ext cx="3333750" cy="25050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BEAC7"/>
            </a:gs>
            <a:gs pos="17999">
              <a:srgbClr val="FEE7F2"/>
            </a:gs>
            <a:gs pos="36000">
              <a:srgbClr val="FAC77D"/>
            </a:gs>
            <a:gs pos="61000">
              <a:srgbClr val="FBA97D"/>
            </a:gs>
            <a:gs pos="82001">
              <a:srgbClr val="FBD49C"/>
            </a:gs>
            <a:gs pos="100000">
              <a:srgbClr val="FEE7F2"/>
            </a:gs>
          </a:gsLst>
          <a:lin ang="16200000" scaled="0"/>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a:t>
            </a:r>
            <a:endParaRPr lang="en-US" dirty="0"/>
          </a:p>
        </p:txBody>
      </p:sp>
      <p:sp>
        <p:nvSpPr>
          <p:cNvPr id="3" name="Content Placeholder 2"/>
          <p:cNvSpPr>
            <a:spLocks noGrp="1"/>
          </p:cNvSpPr>
          <p:nvPr>
            <p:ph idx="1"/>
          </p:nvPr>
        </p:nvSpPr>
        <p:spPr/>
        <p:txBody>
          <a:bodyPr/>
          <a:lstStyle/>
          <a:p>
            <a:r>
              <a:rPr lang="en-US" dirty="0" smtClean="0"/>
              <a:t>Time where human cannonball would pass through hoop or peak of trajectory:</a:t>
            </a:r>
          </a:p>
          <a:p>
            <a:pPr>
              <a:buNone/>
            </a:pPr>
            <a:r>
              <a:rPr lang="en-US" dirty="0" err="1" smtClean="0"/>
              <a:t>Vfy</a:t>
            </a:r>
            <a:r>
              <a:rPr lang="en-US" dirty="0" smtClean="0"/>
              <a:t> = </a:t>
            </a:r>
            <a:r>
              <a:rPr lang="en-US" dirty="0" err="1" smtClean="0"/>
              <a:t>Viy</a:t>
            </a:r>
            <a:r>
              <a:rPr lang="en-US" dirty="0" smtClean="0"/>
              <a:t> + (-9.8)t where </a:t>
            </a:r>
            <a:r>
              <a:rPr lang="en-US" dirty="0" err="1" smtClean="0"/>
              <a:t>Vfy</a:t>
            </a:r>
            <a:r>
              <a:rPr lang="en-US" dirty="0" smtClean="0"/>
              <a:t> is the peak of the trajectory therefore </a:t>
            </a:r>
            <a:r>
              <a:rPr lang="en-US" dirty="0" err="1" smtClean="0"/>
              <a:t>Vfy</a:t>
            </a:r>
            <a:r>
              <a:rPr lang="en-US" dirty="0" smtClean="0"/>
              <a:t> = 0 m/s</a:t>
            </a:r>
          </a:p>
          <a:p>
            <a:pPr>
              <a:buNone/>
            </a:pPr>
            <a:r>
              <a:rPr lang="en-US" dirty="0" smtClean="0"/>
              <a:t>(</a:t>
            </a:r>
            <a:r>
              <a:rPr lang="en-US" dirty="0" err="1" smtClean="0"/>
              <a:t>Vf</a:t>
            </a:r>
            <a:r>
              <a:rPr lang="en-US" dirty="0" smtClean="0"/>
              <a:t> – Vi)/a = time at peak</a:t>
            </a:r>
          </a:p>
          <a:p>
            <a:pPr>
              <a:buNone/>
            </a:pPr>
            <a:r>
              <a:rPr lang="en-US" dirty="0" smtClean="0"/>
              <a:t>(0-28)/-9.8 = time at peak</a:t>
            </a:r>
          </a:p>
          <a:p>
            <a:pPr>
              <a:buNone/>
            </a:pPr>
            <a:r>
              <a:rPr lang="en-US" dirty="0" smtClean="0"/>
              <a:t>Time at peak = 2.9 seconds</a:t>
            </a:r>
          </a:p>
          <a:p>
            <a:endParaRPr lang="en-US" dirty="0" smtClean="0"/>
          </a:p>
          <a:p>
            <a:pPr>
              <a:buNone/>
            </a:pPr>
            <a:endParaRPr lang="en-US" dirty="0"/>
          </a:p>
        </p:txBody>
      </p:sp>
      <p:pic>
        <p:nvPicPr>
          <p:cNvPr id="4098" name="Picture 2" descr="http://www.sacircus.com/data/images/performancesAndEvents/Through%20a%20flaming%20hoop.JPG"/>
          <p:cNvPicPr>
            <a:picLocks noChangeAspect="1" noChangeArrowheads="1"/>
          </p:cNvPicPr>
          <p:nvPr/>
        </p:nvPicPr>
        <p:blipFill>
          <a:blip r:embed="rId3" cstate="print"/>
          <a:srcRect/>
          <a:stretch>
            <a:fillRect/>
          </a:stretch>
        </p:blipFill>
        <p:spPr bwMode="auto">
          <a:xfrm>
            <a:off x="5257800" y="3886200"/>
            <a:ext cx="3581400" cy="2381631"/>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00"/>
            </a:gs>
            <a:gs pos="20000">
              <a:srgbClr val="000040"/>
            </a:gs>
            <a:gs pos="50000">
              <a:srgbClr val="400040"/>
            </a:gs>
            <a:gs pos="75000">
              <a:srgbClr val="8F0040"/>
            </a:gs>
            <a:gs pos="89999">
              <a:srgbClr val="F27300"/>
            </a:gs>
            <a:gs pos="100000">
              <a:srgbClr val="FFBF00"/>
            </a:gs>
          </a:gsLst>
          <a:lin ang="81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Calculations:</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Placement of hoop:</a:t>
            </a:r>
          </a:p>
          <a:p>
            <a:pPr>
              <a:buNone/>
            </a:pPr>
            <a:r>
              <a:rPr lang="en-US" dirty="0" smtClean="0"/>
              <a:t>You would use </a:t>
            </a:r>
            <a:r>
              <a:rPr lang="en-US" dirty="0" err="1" smtClean="0"/>
              <a:t>Vx</a:t>
            </a:r>
            <a:r>
              <a:rPr lang="en-US" dirty="0" smtClean="0"/>
              <a:t> = delta x / delta t</a:t>
            </a:r>
          </a:p>
          <a:p>
            <a:pPr>
              <a:buNone/>
            </a:pPr>
            <a:r>
              <a:rPr lang="en-US" dirty="0" err="1" smtClean="0"/>
              <a:t>Vx</a:t>
            </a:r>
            <a:r>
              <a:rPr lang="en-US" dirty="0" smtClean="0"/>
              <a:t> * delta t = delta x or placement of the hoop</a:t>
            </a:r>
          </a:p>
          <a:p>
            <a:pPr>
              <a:buNone/>
            </a:pPr>
            <a:r>
              <a:rPr lang="en-US" dirty="0" smtClean="0"/>
              <a:t>28 * 2.9 = delta x</a:t>
            </a:r>
          </a:p>
          <a:p>
            <a:pPr>
              <a:buNone/>
            </a:pPr>
            <a:r>
              <a:rPr lang="en-US" dirty="0" smtClean="0"/>
              <a:t>Delta x = 81 meters</a:t>
            </a:r>
          </a:p>
          <a:p>
            <a:pPr>
              <a:buNone/>
            </a:pPr>
            <a:endParaRPr lang="en-US" dirty="0" smtClean="0"/>
          </a:p>
          <a:p>
            <a:r>
              <a:rPr lang="en-US" dirty="0" smtClean="0"/>
              <a:t>Height of hoop:</a:t>
            </a:r>
          </a:p>
          <a:p>
            <a:pPr>
              <a:buNone/>
            </a:pPr>
            <a:r>
              <a:rPr lang="en-US" dirty="0" smtClean="0"/>
              <a:t>Vfy^2 = Viy^2 + 2(a)(delta y)</a:t>
            </a:r>
          </a:p>
          <a:p>
            <a:pPr>
              <a:buNone/>
            </a:pPr>
            <a:r>
              <a:rPr lang="en-US" dirty="0" smtClean="0"/>
              <a:t>Vfy^2 – Viy^2 / 2(a) = delta y where </a:t>
            </a:r>
            <a:r>
              <a:rPr lang="en-US" dirty="0" err="1" smtClean="0"/>
              <a:t>Vfy</a:t>
            </a:r>
            <a:r>
              <a:rPr lang="en-US" dirty="0" smtClean="0"/>
              <a:t> = 0 m/s at peak</a:t>
            </a:r>
          </a:p>
          <a:p>
            <a:pPr>
              <a:buNone/>
            </a:pPr>
            <a:r>
              <a:rPr lang="en-US" dirty="0" smtClean="0"/>
              <a:t>-28^2 / 2(-9.8) = delta y</a:t>
            </a:r>
          </a:p>
          <a:p>
            <a:pPr>
              <a:buNone/>
            </a:pPr>
            <a:r>
              <a:rPr lang="en-US" dirty="0" smtClean="0"/>
              <a:t>Delta y = 40 meters</a:t>
            </a:r>
          </a:p>
          <a:p>
            <a:pPr>
              <a:buNone/>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13500000" scaled="1"/>
          <a:tileRect/>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Proposal:</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When firing the human cannonball at 40 m/s at an angle of 45 degrees, we determined the human cannonball would pass through the blazing hot hoop at 2.9 seconds while 40 meters in the air at a position 81.2 meters from the cannon. Continuing to the safety net 3.1 seconds later approximately 86 meters further from where he passed through the hoop. To the crowd, this will look completely effortless since all the calculations and work is already done for you. For the most amazing, thrilling, and eye-popping event, we believe our product is the one for you!</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an002.jpg"/>
          <p:cNvPicPr>
            <a:picLocks noChangeAspect="1"/>
          </p:cNvPicPr>
          <p:nvPr/>
        </p:nvPicPr>
        <p:blipFill>
          <a:blip r:embed="rId2" cstate="print"/>
          <a:stretch>
            <a:fillRect/>
          </a:stretch>
        </p:blipFill>
        <p:spPr>
          <a:xfrm rot="5400000">
            <a:off x="1063391" y="-1063390"/>
            <a:ext cx="6788621" cy="8915402"/>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67</TotalTime>
  <Words>465</Words>
  <Application>Microsoft Office PowerPoint</Application>
  <PresentationFormat>On-screen Show (4:3)</PresentationFormat>
  <Paragraphs>43</Paragraphs>
  <Slides>8</Slides>
  <Notes>1</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Human Cannonball</vt:lpstr>
      <vt:lpstr>Given:</vt:lpstr>
      <vt:lpstr>Calculations:</vt:lpstr>
      <vt:lpstr>Calculations:</vt:lpstr>
      <vt:lpstr>Calculations:</vt:lpstr>
      <vt:lpstr>Calculations:</vt:lpstr>
      <vt:lpstr>Proposal:</vt:lpstr>
      <vt:lpstr>Slide 8</vt:lpstr>
    </vt:vector>
  </TitlesOfParts>
  <Company>Cherokee County School District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Cannonball</dc:title>
  <dc:creator>pitner48060</dc:creator>
  <cp:lastModifiedBy>pitner48060</cp:lastModifiedBy>
  <cp:revision>10</cp:revision>
  <dcterms:created xsi:type="dcterms:W3CDTF">2010-09-14T19:05:23Z</dcterms:created>
  <dcterms:modified xsi:type="dcterms:W3CDTF">2010-09-16T18:47:53Z</dcterms:modified>
</cp:coreProperties>
</file>